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  <p:embeddedFont>
      <p:font typeface="Nunito" panose="020B0604020202020204" charset="0"/>
      <p:regular r:id="rId26"/>
      <p:bold r:id="rId27"/>
      <p:italic r:id="rId28"/>
      <p:boldItalic r:id="rId29"/>
    </p:embeddedFont>
    <p:embeddedFont>
      <p:font typeface="Raleway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stfreeapplianceremoval.com/virginia-beach-virginia.html#:~:text=Call%20us%20at%20757%2D383,surrounding%20cities%20In%20Southeastern%20Virginia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25b1d90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d25b1d90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d25b1d907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d25b1d907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2a626ce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2a626ce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</a:rPr>
              <a:t>awareness about energy efficiency of the member of the community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25b1d907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25b1d907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25b1d907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25b1d907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25b1d907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d25b1d9077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25b1d907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d25b1d907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d25b1d907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d25b1d907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200" b="1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https://www.fastfreeapplianceremoval.com/virginia-beach-virginia.html#:~:text=Call%20us%20at%20757%2D383,surrounding%20cities%20In%20Southeastern%20Virginia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d2c2e88305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d2c2e88305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d2c2e8830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d2c2e8830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</a:rPr>
              <a:t>feasibility of the project and to have some real numbers in order to make people understand that this initiative is valid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2a626cea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d2a626cea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dfa2ee6c9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dfa2ee6c9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2a626cea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d2a626cea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d2c2e88305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d2c2e88305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hop.need.org/collections/energy-efficiency-and-conservati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2342450" y="1495625"/>
            <a:ext cx="6432600" cy="29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5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Project Energy for All</a:t>
            </a:r>
            <a:endParaRPr sz="5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endParaRPr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endParaRPr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it" sz="25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Dheeraj Bandaru</a:t>
            </a:r>
            <a:endParaRPr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it" sz="25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Lorenzo Daviddi</a:t>
            </a:r>
            <a:endParaRPr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it" sz="25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Chiara Del Giudice</a:t>
            </a:r>
            <a:endParaRPr sz="25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700">
                <a:solidFill>
                  <a:srgbClr val="FFFFFF"/>
                </a:solidFill>
              </a:rPr>
              <a:t>Project Overview</a:t>
            </a:r>
            <a:endParaRPr sz="2700">
              <a:solidFill>
                <a:srgbClr val="FFFFFF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191425" y="3910600"/>
            <a:ext cx="3143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rgbClr val="FFFFFF"/>
                </a:solidFill>
              </a:rPr>
              <a:t>Goal of the project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1641825" y="2084100"/>
            <a:ext cx="3143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700">
                <a:solidFill>
                  <a:srgbClr val="FFFFFF"/>
                </a:solidFill>
              </a:rPr>
              <a:t>SEEI</a:t>
            </a:r>
            <a:r>
              <a:rPr lang="it" sz="1500">
                <a:solidFill>
                  <a:srgbClr val="FFFFFF"/>
                </a:solidFill>
              </a:rPr>
              <a:t> </a:t>
            </a:r>
            <a:endParaRPr sz="1700">
              <a:solidFill>
                <a:srgbClr val="FFFFFF"/>
              </a:solidFill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6475" y="1128637"/>
            <a:ext cx="2468226" cy="247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5100" y="1948650"/>
            <a:ext cx="1867318" cy="3640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5758550" y="1627100"/>
            <a:ext cx="3319800" cy="12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imes New Roman"/>
              <a:buChar char="●"/>
            </a:pPr>
            <a:r>
              <a:rPr lang="it" sz="1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provides energy education in the southeast</a:t>
            </a:r>
            <a:endParaRPr sz="15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imes New Roman"/>
              <a:buChar char="●"/>
            </a:pPr>
            <a:r>
              <a:rPr lang="it" sz="1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first program is energy for all that focuses on the Eco District</a:t>
            </a:r>
            <a:endParaRPr sz="15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6725" y="2612725"/>
            <a:ext cx="3679901" cy="241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Two Sections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500" y="1384850"/>
            <a:ext cx="1852750" cy="178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006525" y="1483050"/>
            <a:ext cx="1793750" cy="1764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1455875" y="2067563"/>
            <a:ext cx="1536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EDUCATIONAL</a:t>
            </a:r>
            <a:endParaRPr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6135400" y="2157638"/>
            <a:ext cx="1536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FRIDGE FLIP</a:t>
            </a:r>
            <a:endParaRPr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3" name="Google Shape;93;p15"/>
          <p:cNvCxnSpPr>
            <a:stCxn id="89" idx="2"/>
            <a:endCxn id="94" idx="0"/>
          </p:cNvCxnSpPr>
          <p:nvPr/>
        </p:nvCxnSpPr>
        <p:spPr>
          <a:xfrm flipH="1">
            <a:off x="1220675" y="3165775"/>
            <a:ext cx="1003200" cy="832800"/>
          </a:xfrm>
          <a:prstGeom prst="straightConnector1">
            <a:avLst/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5" name="Google Shape;95;p15"/>
          <p:cNvCxnSpPr>
            <a:stCxn id="89" idx="2"/>
            <a:endCxn id="96" idx="0"/>
          </p:cNvCxnSpPr>
          <p:nvPr/>
        </p:nvCxnSpPr>
        <p:spPr>
          <a:xfrm>
            <a:off x="2223875" y="3165775"/>
            <a:ext cx="1017300" cy="832800"/>
          </a:xfrm>
          <a:prstGeom prst="straightConnector1">
            <a:avLst/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" name="Google Shape;97;p15"/>
          <p:cNvCxnSpPr>
            <a:endCxn id="98" idx="0"/>
          </p:cNvCxnSpPr>
          <p:nvPr/>
        </p:nvCxnSpPr>
        <p:spPr>
          <a:xfrm flipH="1">
            <a:off x="5914025" y="3247850"/>
            <a:ext cx="988200" cy="750600"/>
          </a:xfrm>
          <a:prstGeom prst="straightConnector1">
            <a:avLst/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9" name="Google Shape;99;p15"/>
          <p:cNvCxnSpPr>
            <a:endCxn id="100" idx="0"/>
          </p:cNvCxnSpPr>
          <p:nvPr/>
        </p:nvCxnSpPr>
        <p:spPr>
          <a:xfrm>
            <a:off x="6902350" y="3247850"/>
            <a:ext cx="1022400" cy="750600"/>
          </a:xfrm>
          <a:prstGeom prst="straightConnector1">
            <a:avLst/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" name="Google Shape;94;p15"/>
          <p:cNvSpPr/>
          <p:nvPr/>
        </p:nvSpPr>
        <p:spPr>
          <a:xfrm>
            <a:off x="598125" y="3998450"/>
            <a:ext cx="1245300" cy="5736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     SCHOOLS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2618650" y="3998450"/>
            <a:ext cx="1245300" cy="5736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ADULTS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7302100" y="3998450"/>
            <a:ext cx="1245300" cy="5736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FFFFFF"/>
                </a:solidFill>
              </a:rPr>
              <a:t>FULL SCALE RUN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5291375" y="3998450"/>
            <a:ext cx="1245300" cy="5736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noFill/>
          <a:ln w="9525" cap="flat" cmpd="sng">
            <a:solidFill>
              <a:srgbClr val="FFCA0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TRIAL RUN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Survey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3725" y="1082325"/>
            <a:ext cx="3461421" cy="353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450" y="1082325"/>
            <a:ext cx="4429400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Education Plan: Primary and Middle School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4294967295"/>
          </p:nvPr>
        </p:nvSpPr>
        <p:spPr>
          <a:xfrm>
            <a:off x="303300" y="1307850"/>
            <a:ext cx="8434500" cy="34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1"/>
          </a:p>
          <a:p>
            <a:pPr marL="45720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7200" b="1">
              <a:solidFill>
                <a:srgbClr val="FFFFFF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❏"/>
            </a:pPr>
            <a:r>
              <a:rPr lang="it" sz="6400">
                <a:solidFill>
                  <a:srgbClr val="FFFFFF"/>
                </a:solidFill>
              </a:rPr>
              <a:t>Materials: </a:t>
            </a:r>
            <a:endParaRPr sz="6400">
              <a:solidFill>
                <a:srgbClr val="FFFFFF"/>
              </a:solidFill>
            </a:endParaRP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❏"/>
            </a:pPr>
            <a:r>
              <a:rPr lang="it" sz="6400">
                <a:solidFill>
                  <a:srgbClr val="FFFFFF"/>
                </a:solidFill>
              </a:rPr>
              <a:t>NEED (National Energy Education Development) Project</a:t>
            </a:r>
            <a:r>
              <a:rPr lang="it" sz="64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" sz="64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curricula</a:t>
            </a:r>
            <a:endParaRPr sz="6400">
              <a:solidFill>
                <a:srgbClr val="FFFFFF"/>
              </a:solidFill>
            </a:endParaRP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❏"/>
            </a:pPr>
            <a:r>
              <a:rPr lang="it" sz="6400">
                <a:solidFill>
                  <a:srgbClr val="FFFFFF"/>
                </a:solidFill>
              </a:rPr>
              <a:t>SEEI materials</a:t>
            </a:r>
            <a:endParaRPr sz="6400">
              <a:solidFill>
                <a:srgbClr val="FFFFFF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❏"/>
            </a:pPr>
            <a:r>
              <a:rPr lang="it" sz="6400">
                <a:solidFill>
                  <a:srgbClr val="FFFFFF"/>
                </a:solidFill>
              </a:rPr>
              <a:t>Different levels of complexity to maximize learning</a:t>
            </a:r>
            <a:endParaRPr sz="6400">
              <a:solidFill>
                <a:srgbClr val="FFFFFF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❏"/>
            </a:pPr>
            <a:r>
              <a:rPr lang="it" sz="6400">
                <a:solidFill>
                  <a:srgbClr val="FFFFFF"/>
                </a:solidFill>
              </a:rPr>
              <a:t>Possibility to obtain financing through NEED’s Classroom Grant Programs to expand the schools’ energy education units</a:t>
            </a:r>
            <a:endParaRPr sz="64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4" name="Google Shape;114;p17"/>
          <p:cNvSpPr txBox="1"/>
          <p:nvPr/>
        </p:nvSpPr>
        <p:spPr>
          <a:xfrm>
            <a:off x="303300" y="1623600"/>
            <a:ext cx="8520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Classroom activities on a variety of energy efficiency related topics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NEED Curricula: Example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4294967295"/>
          </p:nvPr>
        </p:nvSpPr>
        <p:spPr>
          <a:xfrm>
            <a:off x="4339094" y="1051175"/>
            <a:ext cx="4293420" cy="2970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457200" lvl="0" indent="-352742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❏"/>
            </a:pPr>
            <a:r>
              <a:rPr lang="it" sz="2300">
                <a:solidFill>
                  <a:schemeClr val="lt1"/>
                </a:solidFill>
              </a:rPr>
              <a:t>Grade level: Primary School, K-1</a:t>
            </a:r>
            <a:endParaRPr sz="2300">
              <a:solidFill>
                <a:schemeClr val="lt1"/>
              </a:solidFill>
            </a:endParaRPr>
          </a:p>
          <a:p>
            <a:pPr marL="457200" lvl="0" indent="-35274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❏"/>
            </a:pPr>
            <a:r>
              <a:rPr lang="it" sz="2300">
                <a:solidFill>
                  <a:schemeClr val="lt1"/>
                </a:solidFill>
              </a:rPr>
              <a:t>Time: 10-12 30 minute sessions</a:t>
            </a:r>
            <a:endParaRPr sz="2300">
              <a:solidFill>
                <a:schemeClr val="lt1"/>
              </a:solidFill>
            </a:endParaRPr>
          </a:p>
          <a:p>
            <a:pPr marL="457200" lvl="0" indent="-35274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❏"/>
            </a:pPr>
            <a:r>
              <a:rPr lang="it" sz="2300">
                <a:solidFill>
                  <a:schemeClr val="lt1"/>
                </a:solidFill>
              </a:rPr>
              <a:t>Teacher guide, theoretical content, worksheets, hands-on activities</a:t>
            </a:r>
            <a:endParaRPr sz="2300">
              <a:solidFill>
                <a:schemeClr val="lt1"/>
              </a:solidFill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3">
            <a:alphaModFix/>
          </a:blip>
          <a:srcRect l="24995" t="18884" r="43830" b="9255"/>
          <a:stretch/>
        </p:blipFill>
        <p:spPr>
          <a:xfrm>
            <a:off x="759775" y="979125"/>
            <a:ext cx="2907449" cy="376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Education Plan: Adults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605775" y="2097675"/>
            <a:ext cx="5143500" cy="18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lang="it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Speaker: Tammy Thurman - SEEI Director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lang="it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Hybrid modality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lang="it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Location: Portsmouth Library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lang="it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Cradock Branch 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lang="it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Manor Branch 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lang="it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Presentation of the Fridge Flip Initiative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0900" y="763864"/>
            <a:ext cx="2852999" cy="403210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/>
        </p:nvSpPr>
        <p:spPr>
          <a:xfrm>
            <a:off x="384225" y="1165025"/>
            <a:ext cx="5586600" cy="1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Two events focusing on the importance and benefits of energy efficiency</a:t>
            </a:r>
            <a:endParaRPr sz="1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Going Forward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5" name="Google Shape;135;p20"/>
          <p:cNvSpPr txBox="1">
            <a:spLocks noGrp="1"/>
          </p:cNvSpPr>
          <p:nvPr>
            <p:ph type="body" idx="4294967295"/>
          </p:nvPr>
        </p:nvSpPr>
        <p:spPr>
          <a:xfrm>
            <a:off x="303300" y="1239400"/>
            <a:ext cx="8434200" cy="349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FFFFFF"/>
                </a:solidFill>
              </a:rPr>
              <a:t>Seminars about the opportunities available to individuals to obtain rebates and incentives</a:t>
            </a:r>
            <a:endParaRPr sz="18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lt1"/>
                </a:solidFill>
              </a:rPr>
              <a:t>Examples of initiatives available in Virginia: Weatherization Assistance Program (Virginia Department of Housing and Community Development), Income &amp; Age Qualifying Home Improvements and EnergyShare (Dominion Energy), ...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it" sz="3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Fridge Flip</a:t>
            </a:r>
            <a:endParaRPr sz="3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4294967295"/>
          </p:nvPr>
        </p:nvSpPr>
        <p:spPr>
          <a:xfrm>
            <a:off x="212100" y="1051175"/>
            <a:ext cx="5843400" cy="32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>
                <a:solidFill>
                  <a:srgbClr val="FFFFFF"/>
                </a:solidFill>
              </a:rPr>
              <a:t>Goal:</a:t>
            </a:r>
            <a:endParaRPr sz="16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>
                <a:solidFill>
                  <a:srgbClr val="FFFFFF"/>
                </a:solidFill>
              </a:rPr>
              <a:t>Replace old inefficient fridges with newer,  more efficient fridges to help reduce energy costs for individual households and use the savings to pay for these upgrades</a:t>
            </a:r>
            <a:endParaRPr sz="16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 b="1">
                <a:solidFill>
                  <a:srgbClr val="FFFFFF"/>
                </a:solidFill>
              </a:rPr>
              <a:t>Rules for Participation:</a:t>
            </a:r>
            <a:endParaRPr sz="1600" b="1">
              <a:solidFill>
                <a:srgbClr val="FFFFFF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600"/>
              <a:buAutoNum type="arabicPeriod"/>
            </a:pPr>
            <a:r>
              <a:rPr lang="it" sz="1600">
                <a:solidFill>
                  <a:srgbClr val="FFFFFF"/>
                </a:solidFill>
              </a:rPr>
              <a:t>Agrees to pay back the organization on a monthly basis based on savings</a:t>
            </a:r>
            <a:endParaRPr sz="1600">
              <a:solidFill>
                <a:srgbClr val="FFFFFF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AutoNum type="arabicPeriod"/>
            </a:pPr>
            <a:r>
              <a:rPr lang="it" sz="1600">
                <a:solidFill>
                  <a:srgbClr val="FFFFFF"/>
                </a:solidFill>
              </a:rPr>
              <a:t>Agrees to follow our changing energy behaviour guidelines and work on an individual level to create savings</a:t>
            </a:r>
            <a:endParaRPr sz="1600">
              <a:solidFill>
                <a:srgbClr val="FFFFFF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AutoNum type="arabicPeriod"/>
            </a:pPr>
            <a:r>
              <a:rPr lang="it" sz="1600">
                <a:solidFill>
                  <a:srgbClr val="FFFFFF"/>
                </a:solidFill>
              </a:rPr>
              <a:t>Agrees to give the organization, for disposal, their old fridge</a:t>
            </a:r>
            <a:endParaRPr sz="1600">
              <a:solidFill>
                <a:srgbClr val="FFFFFF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AutoNum type="alphaLcPeriod"/>
            </a:pPr>
            <a:r>
              <a:rPr lang="it" sz="1600">
                <a:solidFill>
                  <a:srgbClr val="FFFFFF"/>
                </a:solidFill>
              </a:rPr>
              <a:t>Fast Free Appliance Removal Virginia Beach</a:t>
            </a:r>
            <a:endParaRPr sz="16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FFFFFF"/>
              </a:solidFill>
            </a:endParaRPr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500" y="658875"/>
            <a:ext cx="3014125" cy="4196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Two Stage Process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2"/>
          <p:cNvSpPr txBox="1"/>
          <p:nvPr/>
        </p:nvSpPr>
        <p:spPr>
          <a:xfrm>
            <a:off x="555075" y="1660800"/>
            <a:ext cx="39378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ato"/>
              <a:buChar char="❏"/>
            </a:pPr>
            <a:r>
              <a:rPr lang="it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Conducted with 10 households with fridges from 1990-1992 to assess true energy savings and reasonable rates for the payback protocol</a:t>
            </a:r>
            <a:endParaRPr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ato"/>
              <a:buChar char="❏"/>
            </a:pPr>
            <a:r>
              <a:rPr lang="it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Funded by Home Depot with their 5000 dollar store credit</a:t>
            </a:r>
            <a:endParaRPr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ato"/>
              <a:buChar char="❏"/>
            </a:pPr>
            <a:r>
              <a:rPr lang="it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Will be monitoring participants electricity bills</a:t>
            </a:r>
            <a:endParaRPr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Lato"/>
              <a:buChar char="❏"/>
            </a:pPr>
            <a:r>
              <a:rPr lang="it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No cost to participants will be fully covered by the Home Depot Credit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4572000" y="1660800"/>
            <a:ext cx="39378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33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Lato"/>
              <a:buChar char="❏"/>
            </a:pPr>
            <a:r>
              <a:rPr lang="it" sz="165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Conducted with ~1000 households that are recruited from the Hampton Roads area </a:t>
            </a:r>
            <a:endParaRPr sz="165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33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Lato"/>
              <a:buChar char="❏"/>
            </a:pPr>
            <a:r>
              <a:rPr lang="it" sz="165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Funded with a loan of $500,000 from the VA Saves program</a:t>
            </a:r>
            <a:endParaRPr sz="165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Lato"/>
              <a:buChar char="❏"/>
            </a:pPr>
            <a:r>
              <a:rPr lang="it" sz="165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Will be referencing the trial run results to recruit participants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6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4728677" y="1137600"/>
            <a:ext cx="3937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2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Full Scale Run</a:t>
            </a:r>
            <a:endParaRPr sz="2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477525" y="1137600"/>
            <a:ext cx="3937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2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Trial Run</a:t>
            </a:r>
            <a:endParaRPr sz="2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title"/>
          </p:nvPr>
        </p:nvSpPr>
        <p:spPr>
          <a:xfrm>
            <a:off x="594925" y="4197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Trial Run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1150" y="2347475"/>
            <a:ext cx="1366200" cy="261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9538" y="275925"/>
            <a:ext cx="1929425" cy="151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3"/>
          <p:cNvSpPr txBox="1"/>
          <p:nvPr/>
        </p:nvSpPr>
        <p:spPr>
          <a:xfrm>
            <a:off x="594925" y="1306404"/>
            <a:ext cx="5508163" cy="32472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Initial Investment: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	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$483.327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Energy Usage per Year: 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398 KWH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Cost per Year:	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398 x 0.1240 = 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$49.35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Current Cost per Year: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$177.57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Yearly Savings:	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177.57 - 49.35 = 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$128.22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Over 5 years:	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$641.10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Five-Year ROI:</a:t>
            </a:r>
            <a:r>
              <a:rPr lang="it" sz="16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	(641.10 - 83.327)/483.327 = 			= </a:t>
            </a:r>
            <a:r>
              <a:rPr lang="it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32.64%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Scaling Up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4294967295"/>
          </p:nvPr>
        </p:nvSpPr>
        <p:spPr>
          <a:xfrm>
            <a:off x="377050" y="1039650"/>
            <a:ext cx="4010400" cy="3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solidFill>
                  <a:srgbClr val="FFFFFF"/>
                </a:solidFill>
              </a:rPr>
              <a:t>Geographic</a:t>
            </a:r>
            <a:endParaRPr b="1"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it" sz="1400">
                <a:solidFill>
                  <a:srgbClr val="FFFFFF"/>
                </a:solidFill>
              </a:rPr>
              <a:t>This model can be easily be expanded to other regions with similar issues to the Eco-District</a:t>
            </a:r>
            <a:endParaRPr sz="1400">
              <a:solidFill>
                <a:srgbClr val="FFFFFF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it">
                <a:solidFill>
                  <a:srgbClr val="FFFFFF"/>
                </a:solidFill>
              </a:rPr>
              <a:t>Key Demographics to look for</a:t>
            </a:r>
            <a:endParaRPr>
              <a:solidFill>
                <a:srgbClr val="FFFFFF"/>
              </a:solidFill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</a:pPr>
            <a:r>
              <a:rPr lang="it">
                <a:solidFill>
                  <a:srgbClr val="FFFFFF"/>
                </a:solidFill>
              </a:rPr>
              <a:t>Ageing Population</a:t>
            </a:r>
            <a:endParaRPr>
              <a:solidFill>
                <a:srgbClr val="FFFFFF"/>
              </a:solidFill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</a:pPr>
            <a:r>
              <a:rPr lang="it">
                <a:solidFill>
                  <a:srgbClr val="FFFFFF"/>
                </a:solidFill>
              </a:rPr>
              <a:t>Low Income Population</a:t>
            </a:r>
            <a:endParaRPr>
              <a:solidFill>
                <a:srgbClr val="FFFFFF"/>
              </a:solidFill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</a:pPr>
            <a:r>
              <a:rPr lang="it">
                <a:solidFill>
                  <a:srgbClr val="FFFFFF"/>
                </a:solidFill>
              </a:rPr>
              <a:t>Minimal population growth over the past couple years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it" sz="1400">
                <a:solidFill>
                  <a:srgbClr val="FFFFFF"/>
                </a:solidFill>
              </a:rPr>
              <a:t>Potential Geographic regions with demographics that are similar to the Eco-District are very abundant and we would have to find corresponding loan programs like VA Saves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66" name="Google Shape;166;p24"/>
          <p:cNvSpPr txBox="1">
            <a:spLocks noGrp="1"/>
          </p:cNvSpPr>
          <p:nvPr>
            <p:ph type="body" idx="4294967295"/>
          </p:nvPr>
        </p:nvSpPr>
        <p:spPr>
          <a:xfrm>
            <a:off x="4635350" y="1039650"/>
            <a:ext cx="4275900" cy="3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solidFill>
                  <a:srgbClr val="FFFFFF"/>
                </a:solidFill>
              </a:rPr>
              <a:t>Scope</a:t>
            </a:r>
            <a:endParaRPr b="1">
              <a:solidFill>
                <a:srgbClr val="FFFFFF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500"/>
              <a:buChar char="●"/>
            </a:pPr>
            <a:r>
              <a:rPr lang="it" sz="1500">
                <a:solidFill>
                  <a:srgbClr val="FFFFFF"/>
                </a:solidFill>
              </a:rPr>
              <a:t>This model can also be implemented for other appliances</a:t>
            </a:r>
            <a:endParaRPr sz="1500">
              <a:solidFill>
                <a:srgbClr val="FFFFFF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■"/>
            </a:pPr>
            <a:r>
              <a:rPr lang="it" sz="1500">
                <a:solidFill>
                  <a:srgbClr val="FFFFFF"/>
                </a:solidFill>
              </a:rPr>
              <a:t>Washers and Dryers</a:t>
            </a:r>
            <a:endParaRPr sz="1500">
              <a:solidFill>
                <a:srgbClr val="FFFFFF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■"/>
            </a:pPr>
            <a:r>
              <a:rPr lang="it" sz="1500">
                <a:solidFill>
                  <a:srgbClr val="FFFFFF"/>
                </a:solidFill>
              </a:rPr>
              <a:t>Heating and Cooling systems</a:t>
            </a:r>
            <a:endParaRPr sz="1500">
              <a:solidFill>
                <a:srgbClr val="FFFFFF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■"/>
            </a:pPr>
            <a:r>
              <a:rPr lang="it" sz="1500">
                <a:solidFill>
                  <a:srgbClr val="FFFFFF"/>
                </a:solidFill>
              </a:rPr>
              <a:t>Dishwashers</a:t>
            </a:r>
            <a:endParaRPr sz="1500">
              <a:solidFill>
                <a:srgbClr val="FFFFFF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■"/>
            </a:pPr>
            <a:r>
              <a:rPr lang="it" sz="1500">
                <a:solidFill>
                  <a:srgbClr val="FFFFFF"/>
                </a:solidFill>
              </a:rPr>
              <a:t>Microwaves</a:t>
            </a:r>
            <a:endParaRPr sz="1500">
              <a:solidFill>
                <a:srgbClr val="FFFFFF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■"/>
            </a:pPr>
            <a:r>
              <a:rPr lang="it" sz="1500">
                <a:solidFill>
                  <a:srgbClr val="FFFFFF"/>
                </a:solidFill>
              </a:rPr>
              <a:t>Televisions</a:t>
            </a:r>
            <a:endParaRPr sz="1500">
              <a:solidFill>
                <a:srgbClr val="FFFFFF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■"/>
            </a:pPr>
            <a:r>
              <a:rPr lang="it" sz="1500">
                <a:solidFill>
                  <a:srgbClr val="FFFFFF"/>
                </a:solidFill>
              </a:rPr>
              <a:t>Toilets</a:t>
            </a:r>
            <a:endParaRPr sz="1500">
              <a:solidFill>
                <a:srgbClr val="FFFFFF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●"/>
            </a:pPr>
            <a:r>
              <a:rPr lang="it" sz="1500">
                <a:solidFill>
                  <a:srgbClr val="FFFFFF"/>
                </a:solidFill>
              </a:rPr>
              <a:t>Some of these appliances swaps could also save on more than just the energy usage, for example swapping out toilets could save  water as well</a:t>
            </a:r>
            <a:endParaRPr sz="15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74320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solidFill>
                  <a:srgbClr val="FFFFFF"/>
                </a:solidFill>
              </a:rPr>
              <a:t>UN SDGs Connection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725" y="3080950"/>
            <a:ext cx="1482350" cy="148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6100" y="1305775"/>
            <a:ext cx="1529975" cy="152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1775" y="1303500"/>
            <a:ext cx="1520575" cy="152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6100" y="3080950"/>
            <a:ext cx="1529975" cy="15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34375" y="1301075"/>
            <a:ext cx="1482350" cy="152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81775" y="3076400"/>
            <a:ext cx="1520575" cy="149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Lato"/>
                <a:ea typeface="Lato"/>
                <a:cs typeface="Lato"/>
                <a:sym typeface="Lato"/>
              </a:rPr>
              <a:t>Questions?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Lato"/>
                <a:ea typeface="Lato"/>
                <a:cs typeface="Lato"/>
                <a:sym typeface="Lato"/>
              </a:rPr>
              <a:t>Thank You!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644</Words>
  <Application>Microsoft Office PowerPoint</Application>
  <PresentationFormat>On-screen Show (16:9)</PresentationFormat>
  <Paragraphs>98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Raleway</vt:lpstr>
      <vt:lpstr>Calibri</vt:lpstr>
      <vt:lpstr>Times New Roman</vt:lpstr>
      <vt:lpstr>Arial</vt:lpstr>
      <vt:lpstr>Lato</vt:lpstr>
      <vt:lpstr>Nunito</vt:lpstr>
      <vt:lpstr>Swiss</vt:lpstr>
      <vt:lpstr>Project Energy for All   Dheeraj Bandaru Lorenzo Daviddi Chiara Del Giudice</vt:lpstr>
      <vt:lpstr>Project Overview</vt:lpstr>
      <vt:lpstr>Two Sections</vt:lpstr>
      <vt:lpstr>Survey</vt:lpstr>
      <vt:lpstr>Education Plan: Primary and Middle School</vt:lpstr>
      <vt:lpstr>NEED Curricula: Example</vt:lpstr>
      <vt:lpstr>Education Plan: Adults</vt:lpstr>
      <vt:lpstr>Going Forward</vt:lpstr>
      <vt:lpstr>Fridge Flip </vt:lpstr>
      <vt:lpstr>Two Stage Process </vt:lpstr>
      <vt:lpstr>Trial Run </vt:lpstr>
      <vt:lpstr>Scaling Up</vt:lpstr>
      <vt:lpstr>UN SDGs Connection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Energy for All   Dheeraj Bandaru Lorenzo Daviddi Chiara Del Giudice</dc:title>
  <cp:lastModifiedBy>CHIARA DEL GIUDICE</cp:lastModifiedBy>
  <cp:revision>3</cp:revision>
  <dcterms:modified xsi:type="dcterms:W3CDTF">2021-04-20T04:00:49Z</dcterms:modified>
</cp:coreProperties>
</file>